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8" r:id="rId9"/>
    <p:sldId id="273" r:id="rId10"/>
    <p:sldId id="274" r:id="rId11"/>
    <p:sldId id="275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5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F209F-C50F-4A4B-A901-202639E830C7}" type="datetimeFigureOut">
              <a:rPr lang="en-GB" smtClean="0"/>
              <a:t>25/04/2017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AC5CC-25BE-44EB-A3FB-08DEE586CF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73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AB55-0DC4-41A9-9CA9-9734D2833D4D}" type="datetimeFigureOut">
              <a:rPr lang="en-GB" smtClean="0"/>
              <a:t>25/04/2017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0913-6D9C-457F-A8D6-38B442CBF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977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AB55-0DC4-41A9-9CA9-9734D2833D4D}" type="datetimeFigureOut">
              <a:rPr lang="en-GB" smtClean="0"/>
              <a:t>25/04/2017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0913-6D9C-457F-A8D6-38B442CBF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207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AB55-0DC4-41A9-9CA9-9734D2833D4D}" type="datetimeFigureOut">
              <a:rPr lang="en-GB" smtClean="0"/>
              <a:t>25/04/2017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0913-6D9C-457F-A8D6-38B442CBF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4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AB55-0DC4-41A9-9CA9-9734D2833D4D}" type="datetimeFigureOut">
              <a:rPr lang="en-GB" smtClean="0"/>
              <a:t>25/04/2017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0913-6D9C-457F-A8D6-38B442CBF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7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AB55-0DC4-41A9-9CA9-9734D2833D4D}" type="datetimeFigureOut">
              <a:rPr lang="en-GB" smtClean="0"/>
              <a:t>25/04/2017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0913-6D9C-457F-A8D6-38B442CBF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12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AB55-0DC4-41A9-9CA9-9734D2833D4D}" type="datetimeFigureOut">
              <a:rPr lang="en-GB" smtClean="0"/>
              <a:t>25/04/2017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0913-6D9C-457F-A8D6-38B442CBF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01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AB55-0DC4-41A9-9CA9-9734D2833D4D}" type="datetimeFigureOut">
              <a:rPr lang="en-GB" smtClean="0"/>
              <a:t>25/04/2017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0913-6D9C-457F-A8D6-38B442CBF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76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AB55-0DC4-41A9-9CA9-9734D2833D4D}" type="datetimeFigureOut">
              <a:rPr lang="en-GB" smtClean="0"/>
              <a:t>25/04/2017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0913-6D9C-457F-A8D6-38B442CBF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89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AB55-0DC4-41A9-9CA9-9734D2833D4D}" type="datetimeFigureOut">
              <a:rPr lang="en-GB" smtClean="0"/>
              <a:t>25/04/2017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0913-6D9C-457F-A8D6-38B442CBF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149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AB55-0DC4-41A9-9CA9-9734D2833D4D}" type="datetimeFigureOut">
              <a:rPr lang="en-GB" smtClean="0"/>
              <a:t>25/04/2017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0913-6D9C-457F-A8D6-38B442CBF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724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AB55-0DC4-41A9-9CA9-9734D2833D4D}" type="datetimeFigureOut">
              <a:rPr lang="en-GB" smtClean="0"/>
              <a:t>25/04/2017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0913-6D9C-457F-A8D6-38B442CBF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02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2AB55-0DC4-41A9-9CA9-9734D2833D4D}" type="datetimeFigureOut">
              <a:rPr lang="en-GB" smtClean="0"/>
              <a:t>25/04/2017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60913-6D9C-457F-A8D6-38B442CBF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6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/>
          <a:lstStyle/>
          <a:p>
            <a:r>
              <a:rPr lang="en-GB" b="1" dirty="0" smtClean="0"/>
              <a:t>Feedback from WP2 discussions  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3429000"/>
            <a:ext cx="6400800" cy="1752600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WP2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90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Screen house Sucker derived plant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2687105" cy="17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AAlakonya\Documents\Onne project works\Sigatoka field data and lab work\Screen house Evaluation\DSC01586 - Copy -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04864"/>
            <a:ext cx="211231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Alakonya\Documents\Onne project works\Sigatoka field data and lab work\Screen house Evaluation\DSC01584 - Copy - Co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76872"/>
            <a:ext cx="2298810" cy="172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407707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Inoculum application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491880" y="4077072"/>
            <a:ext cx="1224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Resistant 45 days after inoculation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084168" y="41490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Susceptible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7582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we deliver now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Characterized collections of pests and pathogens</a:t>
            </a:r>
          </a:p>
          <a:p>
            <a:r>
              <a:rPr lang="en-GB" dirty="0" smtClean="0"/>
              <a:t>Small plant screening assays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Fusarium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Sigatoka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Corm screening for weevils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Single root assays for nematodes </a:t>
            </a:r>
            <a:endParaRPr lang="en-GB" dirty="0" smtClean="0"/>
          </a:p>
          <a:p>
            <a:r>
              <a:rPr lang="en-GB" dirty="0" smtClean="0"/>
              <a:t>Preliminary data on </a:t>
            </a:r>
            <a:r>
              <a:rPr lang="en-GB" dirty="0" err="1" smtClean="0"/>
              <a:t>Mchare</a:t>
            </a:r>
            <a:r>
              <a:rPr lang="en-GB" dirty="0" smtClean="0"/>
              <a:t>, Narita and banana collection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/>
              <a:t>Sigatoka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/>
              <a:t>Weevils</a:t>
            </a:r>
          </a:p>
          <a:p>
            <a:endParaRPr lang="en-GB" dirty="0" smtClean="0"/>
          </a:p>
          <a:p>
            <a:pPr marL="457200" lvl="1" indent="0">
              <a:buNone/>
            </a:pPr>
            <a:r>
              <a:rPr lang="en-GB" dirty="0" smtClean="0"/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748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824" y="1916832"/>
            <a:ext cx="3034680" cy="2121099"/>
          </a:xfrm>
        </p:spPr>
        <p:txBody>
          <a:bodyPr/>
          <a:lstStyle/>
          <a:p>
            <a:pPr marL="0" indent="0">
              <a:buNone/>
            </a:pPr>
            <a:endParaRPr lang="sw-KE" dirty="0" smtClean="0"/>
          </a:p>
          <a:p>
            <a:pPr marL="0" indent="0">
              <a:buNone/>
            </a:pPr>
            <a:r>
              <a:rPr lang="sw-KE" dirty="0" smtClean="0"/>
              <a:t>Questions??</a:t>
            </a:r>
            <a:endParaRPr lang="sw-KE" dirty="0"/>
          </a:p>
        </p:txBody>
      </p:sp>
    </p:spTree>
    <p:extLst>
      <p:ext uri="{BB962C8B-B14F-4D97-AF65-F5344CB8AC3E}">
        <p14:creationId xmlns:p14="http://schemas.microsoft.com/office/powerpoint/2010/main" val="3754780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Briefing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Communication-We have improved communication but there is need for wider participation</a:t>
            </a:r>
          </a:p>
          <a:p>
            <a:r>
              <a:rPr lang="en-GB" dirty="0" smtClean="0"/>
              <a:t>Priorities for WP2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/>
              <a:t>Develop rapid screening tools for banana pest &amp; diseases (Sigatoka, </a:t>
            </a:r>
            <a:r>
              <a:rPr lang="en-GB" dirty="0" err="1" smtClean="0"/>
              <a:t>Weevil,FOC,nemtodes</a:t>
            </a:r>
            <a:r>
              <a:rPr lang="en-GB" dirty="0" smtClean="0"/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/>
              <a:t>Reviewed progress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/>
              <a:t>Harmonization germplasm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/>
              <a:t>Inventory of ongoing trial related to </a:t>
            </a:r>
            <a:r>
              <a:rPr lang="en-GB" dirty="0" smtClean="0"/>
              <a:t>WP2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err="1" smtClean="0"/>
              <a:t>Musabase</a:t>
            </a:r>
            <a:r>
              <a:rPr lang="en-GB" dirty="0" smtClean="0"/>
              <a:t> training –inconsistencies need to be addressed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06035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Classification of germplasm response to target pest (R vs S; R, MR, S; R; MR, MS,R)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/>
              <a:t>Input from breeders required on preferred classification</a:t>
            </a:r>
          </a:p>
          <a:p>
            <a:r>
              <a:rPr lang="en-GB" dirty="0" smtClean="0"/>
              <a:t>Screening of parental </a:t>
            </a:r>
            <a:r>
              <a:rPr lang="en-GB" dirty="0" err="1" smtClean="0"/>
              <a:t>materialS</a:t>
            </a:r>
            <a:endParaRPr lang="en-GB" dirty="0" smtClean="0"/>
          </a:p>
          <a:p>
            <a:r>
              <a:rPr lang="en-GB" dirty="0" smtClean="0"/>
              <a:t>Pest and pathogen collections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b="1" dirty="0" smtClean="0"/>
              <a:t>Briefing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03728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Way forward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of same varieties in development of protocols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Use known resistant and susceptible for protocol development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Validation to be used on a common set of germplasm for all the four pests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WP2 leader compiling a common list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19 cultivars from ITC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4492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rapid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Weevil –minimum of 10 months?</a:t>
            </a:r>
          </a:p>
          <a:p>
            <a:r>
              <a:rPr lang="en-GB" dirty="0" smtClean="0"/>
              <a:t>Sigatoka -3 months?</a:t>
            </a:r>
          </a:p>
          <a:p>
            <a:r>
              <a:rPr lang="en-GB" dirty="0" smtClean="0"/>
              <a:t>Nematodes -4months?</a:t>
            </a:r>
          </a:p>
          <a:p>
            <a:r>
              <a:rPr lang="en-GB" dirty="0" smtClean="0"/>
              <a:t>Fusarium wilt -3 months?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042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2"/>
          <p:cNvSpPr>
            <a:spLocks noGrp="1"/>
          </p:cNvSpPr>
          <p:nvPr>
            <p:ph type="body" idx="1"/>
          </p:nvPr>
        </p:nvSpPr>
        <p:spPr>
          <a:xfrm>
            <a:off x="1766888" y="5778502"/>
            <a:ext cx="5829300" cy="530225"/>
          </a:xfrm>
        </p:spPr>
        <p:txBody>
          <a:bodyPr>
            <a:normAutofit fontScale="92500"/>
          </a:bodyPr>
          <a:lstStyle/>
          <a:p>
            <a:r>
              <a:rPr lang="fr-BE" altLang="en-US" b="1"/>
              <a:t>W=</a:t>
            </a:r>
            <a:r>
              <a:rPr lang="fr-BE" altLang="en-US"/>
              <a:t>Williams; </a:t>
            </a:r>
            <a:r>
              <a:rPr lang="fr-BE" altLang="en-US" b="1"/>
              <a:t>D</a:t>
            </a:r>
            <a:r>
              <a:rPr lang="fr-BE" altLang="en-US"/>
              <a:t>=DPM;  </a:t>
            </a:r>
            <a:r>
              <a:rPr lang="fr-BE" altLang="en-US" b="1"/>
              <a:t>C</a:t>
            </a:r>
            <a:r>
              <a:rPr lang="fr-BE" altLang="en-US"/>
              <a:t>=Cavendish Aska; </a:t>
            </a:r>
            <a:r>
              <a:rPr lang="fr-BE" altLang="en-US" b="1"/>
              <a:t>G</a:t>
            </a:r>
            <a:r>
              <a:rPr lang="fr-BE" altLang="en-US"/>
              <a:t>=GCTCV119</a:t>
            </a:r>
            <a:endParaRPr lang="en-GB" altLang="en-US"/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fld id="{4416BCAC-42E5-402F-A7CE-58EFBCD239E8}" type="slidenum">
              <a:rPr lang="en-US" altLang="en-US" sz="1400" kern="0"/>
              <a:pPr>
                <a:spcBef>
                  <a:spcPct val="0"/>
                </a:spcBef>
                <a:buClrTx/>
                <a:buNone/>
              </a:pPr>
              <a:t>6</a:t>
            </a:fld>
            <a:endParaRPr lang="en-US" altLang="en-US" sz="1400" kern="0"/>
          </a:p>
        </p:txBody>
      </p:sp>
      <p:pic>
        <p:nvPicPr>
          <p:cNvPr id="512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" t="13251" r="2400" b="14301"/>
          <a:stretch>
            <a:fillRect/>
          </a:stretch>
        </p:blipFill>
        <p:spPr bwMode="auto">
          <a:xfrm>
            <a:off x="1398985" y="3173413"/>
            <a:ext cx="1956197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" t="13092" r="899" b="13251"/>
          <a:stretch>
            <a:fillRect/>
          </a:stretch>
        </p:blipFill>
        <p:spPr bwMode="auto">
          <a:xfrm>
            <a:off x="3490913" y="3175002"/>
            <a:ext cx="2039541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r="8000" b="16400"/>
          <a:stretch>
            <a:fillRect/>
          </a:stretch>
        </p:blipFill>
        <p:spPr bwMode="auto">
          <a:xfrm>
            <a:off x="5638800" y="3173413"/>
            <a:ext cx="2144316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10"/>
          <p:cNvSpPr txBox="1">
            <a:spLocks noChangeArrowheads="1"/>
          </p:cNvSpPr>
          <p:nvPr/>
        </p:nvSpPr>
        <p:spPr bwMode="auto">
          <a:xfrm>
            <a:off x="1385888" y="5491163"/>
            <a:ext cx="19823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fr-BE" altLang="en-US" sz="2400" b="1" kern="0">
                <a:solidFill>
                  <a:srgbClr val="0000FF"/>
                </a:solidFill>
                <a:latin typeface="Times New Roman" panose="02020603050405020304" pitchFamily="18" charset="0"/>
              </a:rPr>
              <a:t>W      D     C        G</a:t>
            </a:r>
            <a:endParaRPr lang="en-GB" altLang="en-US" sz="2400" b="1" ker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8" name="TextBox 11"/>
          <p:cNvSpPr txBox="1">
            <a:spLocks noChangeArrowheads="1"/>
          </p:cNvSpPr>
          <p:nvPr/>
        </p:nvSpPr>
        <p:spPr bwMode="auto">
          <a:xfrm>
            <a:off x="3723086" y="5481640"/>
            <a:ext cx="19835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fr-BE" altLang="en-US" sz="2400" b="1" kern="0">
                <a:solidFill>
                  <a:srgbClr val="0000FF"/>
                </a:solidFill>
                <a:latin typeface="Times New Roman" panose="02020603050405020304" pitchFamily="18" charset="0"/>
              </a:rPr>
              <a:t>W      D     C     G</a:t>
            </a:r>
            <a:endParaRPr lang="en-GB" altLang="en-US" sz="2400" b="1" ker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9" name="TextBox 12"/>
          <p:cNvSpPr txBox="1">
            <a:spLocks noChangeArrowheads="1"/>
          </p:cNvSpPr>
          <p:nvPr/>
        </p:nvSpPr>
        <p:spPr bwMode="auto">
          <a:xfrm>
            <a:off x="5707858" y="5489577"/>
            <a:ext cx="19835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fr-BE" altLang="en-US" sz="2400" b="1" kern="0">
                <a:solidFill>
                  <a:srgbClr val="0000FF"/>
                </a:solidFill>
                <a:latin typeface="Times New Roman" panose="02020603050405020304" pitchFamily="18" charset="0"/>
              </a:rPr>
              <a:t>W      D     C        G</a:t>
            </a:r>
            <a:endParaRPr lang="en-GB" altLang="en-US" sz="2400" b="1" ker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1926754" y="413535"/>
            <a:ext cx="6540184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r-BE" altLang="en-US" sz="3200" b="1" dirty="0" err="1">
                <a:solidFill>
                  <a:srgbClr val="3216D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Preliminary</a:t>
            </a:r>
            <a:r>
              <a:rPr lang="fr-BE" altLang="en-US" sz="2800" kern="0" dirty="0">
                <a:solidFill>
                  <a:srgbClr val="00B0F0"/>
                </a:solidFill>
              </a:rPr>
              <a:t> </a:t>
            </a:r>
            <a:r>
              <a:rPr lang="fr-BE" altLang="en-US" sz="3200" b="1" dirty="0">
                <a:solidFill>
                  <a:srgbClr val="3216D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trial</a:t>
            </a:r>
            <a:endParaRPr lang="en-GB" altLang="en-US" sz="3200" b="1" dirty="0">
              <a:solidFill>
                <a:srgbClr val="3216DA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1266825" y="1385890"/>
            <a:ext cx="2063354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fr-BE" altLang="en-US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Soil</a:t>
            </a:r>
            <a:r>
              <a:rPr lang="fr-B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altLang="en-US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drenching</a:t>
            </a:r>
            <a:r>
              <a:rPr lang="fr-B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altLang="en-US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B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altLang="en-US" sz="1800" b="1" kern="0" dirty="0">
                <a:solidFill>
                  <a:srgbClr val="DD3F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fr-BE" altLang="en-US" sz="1800" b="1" kern="0" baseline="30000" dirty="0">
                <a:solidFill>
                  <a:srgbClr val="DD3F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fr-BE" altLang="en-US" sz="1800" b="1" kern="0" dirty="0">
                <a:solidFill>
                  <a:srgbClr val="DD3F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spores/ml </a:t>
            </a:r>
            <a:r>
              <a:rPr lang="fr-BE" altLang="en-US" sz="1800" kern="0" dirty="0">
                <a:solidFill>
                  <a:srgbClr val="DD3F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(20ml </a:t>
            </a:r>
            <a:r>
              <a:rPr lang="fr-BE" altLang="en-US" sz="1800" kern="0" dirty="0" err="1">
                <a:solidFill>
                  <a:srgbClr val="DD3F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fr-BE" altLang="en-US" sz="1800" kern="0" dirty="0">
                <a:solidFill>
                  <a:srgbClr val="DD3F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altLang="en-US" sz="1800" kern="0" dirty="0">
              <a:solidFill>
                <a:srgbClr val="DD3F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 bwMode="auto">
          <a:xfrm>
            <a:off x="3448051" y="1341438"/>
            <a:ext cx="2221706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r-B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Sand </a:t>
            </a:r>
            <a:r>
              <a:rPr lang="fr-BE" altLang="en-US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amended</a:t>
            </a:r>
            <a:r>
              <a:rPr lang="fr-B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altLang="en-US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B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altLang="en-US" sz="1800" b="1" kern="0" dirty="0">
                <a:solidFill>
                  <a:srgbClr val="DD3F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5g/kg </a:t>
            </a:r>
            <a:r>
              <a:rPr lang="fr-B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of millet </a:t>
            </a:r>
            <a:r>
              <a:rPr lang="fr-BE" altLang="en-US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seeds</a:t>
            </a:r>
            <a:r>
              <a:rPr lang="fr-B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altLang="en-US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inoculated</a:t>
            </a:r>
            <a:r>
              <a:rPr lang="fr-B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altLang="en-US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B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 Foc</a:t>
            </a:r>
            <a:endParaRPr lang="en-GB" alt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5570935" y="1001715"/>
            <a:ext cx="245745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defRPr/>
            </a:pPr>
            <a:r>
              <a:rPr lang="fr-BE" altLang="en-US" sz="1700" kern="0" dirty="0" err="1">
                <a:latin typeface="Arial" panose="020B0604020202020204" pitchFamily="34" charset="0"/>
                <a:cs typeface="Arial" panose="020B0604020202020204" pitchFamily="34" charset="0"/>
              </a:rPr>
              <a:t>Dipping</a:t>
            </a:r>
            <a:r>
              <a:rPr lang="fr-BE" altLang="en-US" sz="1700" kern="0" dirty="0">
                <a:latin typeface="Arial" panose="020B0604020202020204" pitchFamily="34" charset="0"/>
                <a:cs typeface="Arial" panose="020B0604020202020204" pitchFamily="34" charset="0"/>
              </a:rPr>
              <a:t> in spores suspension (</a:t>
            </a:r>
            <a:r>
              <a:rPr lang="fr-BE" altLang="en-US" sz="1600" b="1" kern="0" dirty="0">
                <a:solidFill>
                  <a:srgbClr val="DD3F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fr-BE" altLang="en-US" sz="1600" b="1" kern="0" baseline="30000" dirty="0">
                <a:solidFill>
                  <a:srgbClr val="DD3F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fr-BE" altLang="en-US" sz="1600" b="1" kern="0" dirty="0">
                <a:solidFill>
                  <a:srgbClr val="DD3F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spores/ml</a:t>
            </a:r>
            <a:r>
              <a:rPr lang="fr-BE" alt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r-BE" altLang="en-US" sz="1700" kern="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fr-BE" altLang="en-US" sz="1700" kern="0" dirty="0" err="1">
                <a:latin typeface="Arial" panose="020B0604020202020204" pitchFamily="34" charset="0"/>
                <a:cs typeface="Arial" panose="020B0604020202020204" pitchFamily="34" charset="0"/>
              </a:rPr>
              <a:t>replanting</a:t>
            </a:r>
            <a:r>
              <a:rPr lang="fr-BE" altLang="en-US" sz="1700" kern="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BE" altLang="en-US" sz="1700" kern="0" dirty="0" err="1">
                <a:latin typeface="Arial" panose="020B0604020202020204" pitchFamily="34" charset="0"/>
                <a:cs typeface="Arial" panose="020B0604020202020204" pitchFamily="34" charset="0"/>
              </a:rPr>
              <a:t>sand</a:t>
            </a:r>
            <a:r>
              <a:rPr lang="fr-BE" altLang="en-US" sz="1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altLang="en-US" sz="1700" kern="0" dirty="0" err="1">
                <a:latin typeface="Arial" panose="020B0604020202020204" pitchFamily="34" charset="0"/>
                <a:cs typeface="Arial" panose="020B0604020202020204" pitchFamily="34" charset="0"/>
              </a:rPr>
              <a:t>amended</a:t>
            </a:r>
            <a:r>
              <a:rPr lang="fr-BE" altLang="en-US" sz="1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altLang="en-US" sz="1700" kern="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BE" altLang="en-US" sz="1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altLang="en-US" sz="1700" b="1" kern="0" dirty="0">
                <a:solidFill>
                  <a:srgbClr val="DD3F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5g</a:t>
            </a:r>
            <a:r>
              <a:rPr lang="fr-BE" altLang="en-US" sz="1700" kern="0" dirty="0">
                <a:latin typeface="Arial" panose="020B0604020202020204" pitchFamily="34" charset="0"/>
                <a:cs typeface="Arial" panose="020B0604020202020204" pitchFamily="34" charset="0"/>
              </a:rPr>
              <a:t> of Foc </a:t>
            </a:r>
            <a:r>
              <a:rPr lang="fr-BE" altLang="en-US" sz="1700" kern="0" dirty="0" err="1">
                <a:latin typeface="Arial" panose="020B0604020202020204" pitchFamily="34" charset="0"/>
                <a:cs typeface="Arial" panose="020B0604020202020204" pitchFamily="34" charset="0"/>
              </a:rPr>
              <a:t>inoculated</a:t>
            </a:r>
            <a:r>
              <a:rPr lang="fr-BE" altLang="en-US" sz="1700" kern="0" dirty="0">
                <a:latin typeface="Arial" panose="020B0604020202020204" pitchFamily="34" charset="0"/>
                <a:cs typeface="Arial" panose="020B0604020202020204" pitchFamily="34" charset="0"/>
              </a:rPr>
              <a:t> millet </a:t>
            </a:r>
            <a:r>
              <a:rPr lang="fr-BE" altLang="en-US" sz="1700" kern="0" dirty="0" err="1">
                <a:latin typeface="Arial" panose="020B0604020202020204" pitchFamily="34" charset="0"/>
                <a:cs typeface="Arial" panose="020B0604020202020204" pitchFamily="34" charset="0"/>
              </a:rPr>
              <a:t>seeds</a:t>
            </a:r>
            <a:r>
              <a:rPr lang="fr-BE" altLang="en-US" sz="1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en-US" sz="1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4" name="Right Arrow 17"/>
          <p:cNvSpPr>
            <a:spLocks noChangeArrowheads="1"/>
          </p:cNvSpPr>
          <p:nvPr/>
        </p:nvSpPr>
        <p:spPr bwMode="auto">
          <a:xfrm rot="5400000">
            <a:off x="2117725" y="2439194"/>
            <a:ext cx="360362" cy="3238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endParaRPr lang="en-GB" altLang="en-US" sz="2400" kern="0">
              <a:latin typeface="Times New Roman" panose="02020603050405020304" pitchFamily="18" charset="0"/>
            </a:endParaRPr>
          </a:p>
        </p:txBody>
      </p:sp>
      <p:sp>
        <p:nvSpPr>
          <p:cNvPr id="5135" name="Right Arrow 18"/>
          <p:cNvSpPr>
            <a:spLocks noChangeArrowheads="1"/>
          </p:cNvSpPr>
          <p:nvPr/>
        </p:nvSpPr>
        <p:spPr bwMode="auto">
          <a:xfrm rot="5400000">
            <a:off x="4330502" y="2438599"/>
            <a:ext cx="360362" cy="32504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endParaRPr lang="en-GB" altLang="en-US" sz="2400" kern="0">
              <a:latin typeface="Times New Roman" panose="02020603050405020304" pitchFamily="18" charset="0"/>
            </a:endParaRPr>
          </a:p>
        </p:txBody>
      </p:sp>
      <p:sp>
        <p:nvSpPr>
          <p:cNvPr id="5136" name="Right Arrow 19"/>
          <p:cNvSpPr>
            <a:spLocks noChangeArrowheads="1"/>
          </p:cNvSpPr>
          <p:nvPr/>
        </p:nvSpPr>
        <p:spPr bwMode="auto">
          <a:xfrm rot="5400000">
            <a:off x="6676232" y="2366963"/>
            <a:ext cx="358775" cy="3238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endParaRPr lang="en-GB" altLang="en-US" sz="2400" ker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859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587" y="241141"/>
            <a:ext cx="7560840" cy="609600"/>
          </a:xfrm>
        </p:spPr>
        <p:txBody>
          <a:bodyPr/>
          <a:lstStyle/>
          <a:p>
            <a:r>
              <a:rPr lang="fr-BE" sz="3200" b="1" dirty="0" err="1" smtClean="0">
                <a:solidFill>
                  <a:srgbClr val="3216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fr-BE" sz="3200" b="1" dirty="0" smtClean="0">
                <a:solidFill>
                  <a:srgbClr val="3216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3200" b="1" dirty="0">
              <a:solidFill>
                <a:srgbClr val="3216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079502"/>
            <a:ext cx="8064500" cy="4995835"/>
          </a:xfrm>
        </p:spPr>
        <p:txBody>
          <a:bodyPr>
            <a:normAutofit/>
          </a:bodyPr>
          <a:lstStyle/>
          <a:p>
            <a:pPr marL="654300" indent="-457200">
              <a:lnSpc>
                <a:spcPct val="200000"/>
              </a:lnSpc>
              <a:buFont typeface="+mj-lt"/>
              <a:buAutoNum type="arabicPeriod"/>
            </a:pPr>
            <a:r>
              <a:rPr lang="fr-BE" sz="2400" dirty="0" err="1" smtClean="0"/>
              <a:t>Evaluate</a:t>
            </a:r>
            <a:r>
              <a:rPr lang="fr-BE" sz="2400" dirty="0" smtClean="0"/>
              <a:t> </a:t>
            </a:r>
            <a:r>
              <a:rPr lang="fr-BE" sz="2400" dirty="0"/>
              <a:t>the </a:t>
            </a:r>
            <a:r>
              <a:rPr lang="fr-BE" sz="2400" dirty="0" err="1"/>
              <a:t>age</a:t>
            </a:r>
            <a:r>
              <a:rPr lang="fr-BE" sz="2400" dirty="0"/>
              <a:t> of </a:t>
            </a:r>
            <a:r>
              <a:rPr lang="fr-BE" sz="2400" dirty="0" err="1"/>
              <a:t>plantlets</a:t>
            </a:r>
            <a:r>
              <a:rPr lang="fr-BE" sz="2400" dirty="0"/>
              <a:t> (</a:t>
            </a:r>
            <a:r>
              <a:rPr lang="fr-BE" sz="2400" dirty="0">
                <a:latin typeface="Times New Roman" pitchFamily="18" charset="0"/>
                <a:cs typeface="Times New Roman" pitchFamily="18" charset="0"/>
              </a:rPr>
              <a:t>In vitro, 1- 2-3Month </a:t>
            </a:r>
            <a:r>
              <a:rPr lang="fr-BE" sz="2400" dirty="0" err="1">
                <a:latin typeface="Times New Roman" pitchFamily="18" charset="0"/>
                <a:cs typeface="Times New Roman" pitchFamily="18" charset="0"/>
              </a:rPr>
              <a:t>old</a:t>
            </a:r>
            <a:r>
              <a:rPr lang="fr-BE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2400" dirty="0" err="1">
                <a:latin typeface="Times New Roman" pitchFamily="18" charset="0"/>
                <a:cs typeface="Times New Roman" pitchFamily="18" charset="0"/>
              </a:rPr>
              <a:t>plantlets</a:t>
            </a:r>
            <a:r>
              <a:rPr lang="fr-BE" sz="24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400" dirty="0"/>
          </a:p>
          <a:p>
            <a:pPr marL="654300" indent="-457200">
              <a:lnSpc>
                <a:spcPct val="200000"/>
              </a:lnSpc>
              <a:buFont typeface="+mj-lt"/>
              <a:buAutoNum type="arabicPeriod"/>
            </a:pPr>
            <a:r>
              <a:rPr lang="fr-BE" sz="2400" dirty="0" err="1"/>
              <a:t>Evaluate</a:t>
            </a:r>
            <a:r>
              <a:rPr lang="fr-BE" sz="2400" dirty="0"/>
              <a:t> the value of </a:t>
            </a:r>
            <a:r>
              <a:rPr lang="fr-BE" sz="2400" dirty="0" err="1"/>
              <a:t>biochemicals</a:t>
            </a:r>
            <a:r>
              <a:rPr lang="fr-BE" sz="2400" dirty="0"/>
              <a:t> as </a:t>
            </a:r>
            <a:r>
              <a:rPr lang="fr-BE" sz="2400" dirty="0" err="1"/>
              <a:t>rapid</a:t>
            </a:r>
            <a:r>
              <a:rPr lang="fr-BE" sz="2400" dirty="0"/>
              <a:t> screening </a:t>
            </a:r>
            <a:r>
              <a:rPr lang="fr-BE" sz="2400" dirty="0" err="1"/>
              <a:t>method</a:t>
            </a:r>
            <a:r>
              <a:rPr lang="fr-BE" sz="2400" dirty="0"/>
              <a:t>)-</a:t>
            </a:r>
            <a:r>
              <a:rPr lang="fr-BE" sz="2400" dirty="0" err="1"/>
              <a:t>Phenolics</a:t>
            </a:r>
            <a:r>
              <a:rPr lang="fr-BE" sz="2400" dirty="0"/>
              <a:t> and enzymes</a:t>
            </a:r>
          </a:p>
          <a:p>
            <a:pPr marL="654300" indent="-457200">
              <a:lnSpc>
                <a:spcPct val="200000"/>
              </a:lnSpc>
              <a:buFont typeface="+mj-lt"/>
              <a:buAutoNum type="arabicPeriod"/>
            </a:pPr>
            <a:r>
              <a:rPr lang="fr-BE" sz="2400" dirty="0" err="1"/>
              <a:t>Validate</a:t>
            </a:r>
            <a:r>
              <a:rPr lang="fr-BE" sz="2400" dirty="0"/>
              <a:t> the technique on 19 cultivars </a:t>
            </a:r>
            <a:r>
              <a:rPr lang="fr-BE" sz="2400" dirty="0" err="1"/>
              <a:t>representing</a:t>
            </a:r>
            <a:r>
              <a:rPr lang="fr-BE" sz="2400" dirty="0"/>
              <a:t> </a:t>
            </a:r>
            <a:r>
              <a:rPr lang="fr-BE" sz="2400" dirty="0" err="1"/>
              <a:t>different</a:t>
            </a:r>
            <a:r>
              <a:rPr lang="fr-BE" sz="2400" dirty="0"/>
              <a:t> groups of bananas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2B56-5E44-4956-AD57-C7B4F8E6873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31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0"/>
            <a:ext cx="2971800" cy="337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4572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Life cycle of banana weevil  </a:t>
            </a:r>
            <a:endParaRPr lang="sw-KE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539750" y="1233488"/>
            <a:ext cx="3686175" cy="4024312"/>
            <a:chOff x="539750" y="1239838"/>
            <a:chExt cx="3686175" cy="4024312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555625" y="4867275"/>
              <a:ext cx="3670300" cy="396875"/>
            </a:xfrm>
            <a:prstGeom prst="rect">
              <a:avLst/>
            </a:prstGeom>
            <a:gradFill rotWithShape="1">
              <a:gsLst>
                <a:gs pos="0">
                  <a:srgbClr val="000076"/>
                </a:gs>
                <a:gs pos="50000">
                  <a:srgbClr val="0000FF"/>
                </a:gs>
                <a:gs pos="100000">
                  <a:srgbClr val="00007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FFFF99"/>
                  </a:solidFill>
                </a:rPr>
                <a:t>Pupa 	(1 week)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555625" y="3952875"/>
              <a:ext cx="3670300" cy="396875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Larva	(4-5 weeks</a:t>
              </a:r>
              <a:r>
                <a:rPr lang="en-US" altLang="en-US" sz="2000" b="1" dirty="0">
                  <a:solidFill>
                    <a:srgbClr val="FFFF99"/>
                  </a:solidFill>
                </a:rPr>
                <a:t>)</a:t>
              </a: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2359025" y="3381375"/>
              <a:ext cx="0" cy="609600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542925" y="3025775"/>
              <a:ext cx="3670300" cy="396875"/>
            </a:xfrm>
            <a:prstGeom prst="rect">
              <a:avLst/>
            </a:prstGeom>
            <a:gradFill rotWithShape="1">
              <a:gsLst>
                <a:gs pos="0">
                  <a:srgbClr val="000076"/>
                </a:gs>
                <a:gs pos="50000">
                  <a:srgbClr val="0000FF"/>
                </a:gs>
                <a:gs pos="100000">
                  <a:srgbClr val="00007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FFFF99"/>
                  </a:solidFill>
                </a:rPr>
                <a:t>Egg	(1 week)</a:t>
              </a: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2359025" y="2468563"/>
              <a:ext cx="0" cy="609600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555625" y="1239838"/>
              <a:ext cx="3670300" cy="396875"/>
            </a:xfrm>
            <a:prstGeom prst="rect">
              <a:avLst/>
            </a:prstGeom>
            <a:gradFill rotWithShape="1">
              <a:gsLst>
                <a:gs pos="0">
                  <a:srgbClr val="000076"/>
                </a:gs>
                <a:gs pos="50000">
                  <a:srgbClr val="0000FF"/>
                </a:gs>
                <a:gs pos="100000">
                  <a:srgbClr val="00007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FFFF99"/>
                  </a:solidFill>
                </a:rPr>
                <a:t>Adult	(up to 4 years)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539750" y="1643063"/>
              <a:ext cx="3686175" cy="825500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1600" dirty="0"/>
                <a:t>     K-selected (long lived, few eggs)</a:t>
              </a:r>
            </a:p>
            <a:p>
              <a:pPr>
                <a:spcBef>
                  <a:spcPct val="0"/>
                </a:spcBef>
              </a:pPr>
              <a:r>
                <a:rPr lang="en-US" altLang="en-US" sz="1600" dirty="0"/>
                <a:t>     Moisture loving</a:t>
              </a:r>
            </a:p>
            <a:p>
              <a:pPr>
                <a:spcBef>
                  <a:spcPct val="0"/>
                </a:spcBef>
              </a:pPr>
              <a:r>
                <a:rPr lang="en-US" altLang="en-US" sz="1600" dirty="0"/>
                <a:t>     Limited dispersal</a:t>
              </a:r>
              <a:endParaRPr lang="en-GB" altLang="en-US" sz="16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486400" y="4572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Changes in larva weights when red headed eggs are transferred on Corms or flower stalks</a:t>
            </a:r>
            <a:endParaRPr lang="sw-KE" dirty="0"/>
          </a:p>
        </p:txBody>
      </p:sp>
      <p:sp>
        <p:nvSpPr>
          <p:cNvPr id="3" name="TextBox 2"/>
          <p:cNvSpPr txBox="1"/>
          <p:nvPr/>
        </p:nvSpPr>
        <p:spPr>
          <a:xfrm>
            <a:off x="249382" y="57150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Loss of biochemical defense mechanism from the detached materials</a:t>
            </a:r>
          </a:p>
          <a:p>
            <a:r>
              <a:rPr lang="en-US" dirty="0" smtClean="0"/>
              <a:t>Antibiosis/</a:t>
            </a:r>
            <a:r>
              <a:rPr lang="en-US" dirty="0" err="1" smtClean="0"/>
              <a:t>antixenosis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Stress of changing  detached corm pieces</a:t>
            </a:r>
            <a:endParaRPr lang="sw-K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6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Sigatoka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GB" dirty="0" smtClean="0"/>
              <a:t>Detached leaf assays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Developed and optimised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Pending validation</a:t>
            </a:r>
            <a:endParaRPr lang="en-GB" dirty="0"/>
          </a:p>
        </p:txBody>
      </p:sp>
      <p:pic>
        <p:nvPicPr>
          <p:cNvPr id="1027" name="Picture 3" descr="C:\Users\AAlakonya\Documents\Onne project works\Sigatoka field data and lab work\Detached leaf assays\Detatched leaf assay exp 1\4TH WEEK\DSC_00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96952"/>
            <a:ext cx="422839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Alakonya\Documents\Onne project works\Sigatoka field data and lab work\Detached leaf assays\Detatched leaf assay exp 1\4TH WEEK\DSC_00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85220"/>
            <a:ext cx="4095487" cy="272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59492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Susceptible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292080" y="60212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Resistant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9093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382</Words>
  <Application>Microsoft Office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Feedback from WP2 discussions  </vt:lpstr>
      <vt:lpstr>Briefing</vt:lpstr>
      <vt:lpstr>Briefing</vt:lpstr>
      <vt:lpstr>Way forward</vt:lpstr>
      <vt:lpstr>What is rapid</vt:lpstr>
      <vt:lpstr>PowerPoint Presentation</vt:lpstr>
      <vt:lpstr>Next?</vt:lpstr>
      <vt:lpstr>PowerPoint Presentation</vt:lpstr>
      <vt:lpstr>Sigatoka</vt:lpstr>
      <vt:lpstr>Screen house Sucker derived plant</vt:lpstr>
      <vt:lpstr>What can we deliver now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Alakonya, Amos (IITA)</dc:creator>
  <cp:lastModifiedBy>Alakonya, Amos (IITA)</cp:lastModifiedBy>
  <cp:revision>10</cp:revision>
  <dcterms:created xsi:type="dcterms:W3CDTF">2017-04-25T10:44:51Z</dcterms:created>
  <dcterms:modified xsi:type="dcterms:W3CDTF">2017-04-25T12:32:43Z</dcterms:modified>
</cp:coreProperties>
</file>